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4" r:id="rId2"/>
    <p:sldId id="275" r:id="rId3"/>
    <p:sldId id="280" r:id="rId4"/>
    <p:sldId id="281" r:id="rId5"/>
    <p:sldId id="283" r:id="rId6"/>
    <p:sldId id="269" r:id="rId7"/>
    <p:sldId id="285" r:id="rId8"/>
    <p:sldId id="270" r:id="rId9"/>
    <p:sldId id="271" r:id="rId10"/>
    <p:sldId id="265" r:id="rId11"/>
    <p:sldId id="279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046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10" autoAdjust="0"/>
  </p:normalViewPr>
  <p:slideViewPr>
    <p:cSldViewPr>
      <p:cViewPr varScale="1">
        <p:scale>
          <a:sx n="103" d="100"/>
          <a:sy n="103" d="100"/>
        </p:scale>
        <p:origin x="882" y="108"/>
      </p:cViewPr>
      <p:guideLst>
        <p:guide orient="horz" pos="2160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8D722-B470-4457-8278-9DF1250C3C6A}" type="datetimeFigureOut">
              <a:rPr lang="fr-FR" smtClean="0"/>
              <a:t>03/07/2017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2081A-C8E3-4BE0-93BB-66BF6745A8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13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2081A-C8E3-4BE0-93BB-66BF6745A86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81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2081A-C8E3-4BE0-93BB-66BF6745A86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246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2081A-C8E3-4BE0-93BB-66BF6745A86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95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03/07/2017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03/07/2017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hal.archives-ouvertes.fr/hal-0150874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gic.piktochart.com/output/12536502-h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halupmc@upmc.fr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halupmc@upmc.f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eli/loi/2016/10/7/ECFI1524250L/jo#JORFARTI00003320284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78" y="2780927"/>
            <a:ext cx="3847685" cy="2885763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932040" y="743989"/>
            <a:ext cx="4030216" cy="1395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 Matisse</a:t>
            </a:r>
            <a:endParaRPr lang="fr-FR" sz="6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7077845" y="6093296"/>
            <a:ext cx="251683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2017-07-04</a:t>
            </a:r>
            <a:endParaRPr lang="fr-FR" dirty="0">
              <a:solidFill>
                <a:schemeClr val="bg1">
                  <a:lumMod val="6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2048"/>
            <a:ext cx="9144000" cy="1143000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Critère HAL-Matisse</a:t>
            </a:r>
            <a:endParaRPr lang="fr-F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177" y="1268760"/>
            <a:ext cx="8739919" cy="1882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Ajout automatique</a:t>
            </a:r>
            <a:r>
              <a:rPr lang="fr-FR" dirty="0" smtClean="0">
                <a:solidFill>
                  <a:srgbClr val="002060"/>
                </a:solidFill>
                <a:latin typeface="Corbel" panose="020B0503020204020204" pitchFamily="34" charset="0"/>
              </a:rPr>
              <a:t> = lien au projet ANR dans le dépôt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2060"/>
                </a:solidFill>
                <a:latin typeface="Corbel" panose="020B0503020204020204" pitchFamily="34" charset="0"/>
              </a:rPr>
              <a:t>Ex: </a:t>
            </a:r>
            <a:r>
              <a:rPr lang="fr-FR" dirty="0">
                <a:solidFill>
                  <a:srgbClr val="002060"/>
                </a:solidFill>
                <a:latin typeface="Corbel" panose="020B0503020204020204" pitchFamily="34" charset="0"/>
                <a:hlinkClick r:id="rId2"/>
              </a:rPr>
              <a:t>https://</a:t>
            </a:r>
            <a:r>
              <a:rPr lang="fr-FR" dirty="0" smtClean="0">
                <a:solidFill>
                  <a:srgbClr val="002060"/>
                </a:solidFill>
                <a:latin typeface="Corbel" panose="020B0503020204020204" pitchFamily="34" charset="0"/>
                <a:hlinkClick r:id="rId2"/>
              </a:rPr>
              <a:t>hal.archives-ouvertes.fr/hal-01508744</a:t>
            </a:r>
            <a:endParaRPr lang="fr-FR" dirty="0" smtClean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" y="3151336"/>
            <a:ext cx="86772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7"/>
          <a:stretch/>
        </p:blipFill>
        <p:spPr>
          <a:xfrm>
            <a:off x="6732240" y="260647"/>
            <a:ext cx="1782530" cy="64604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850" y="5085184"/>
            <a:ext cx="5184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halupmc@upmc.fr</a:t>
            </a:r>
            <a:endParaRPr lang="fr-FR" sz="48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850" y="145232"/>
            <a:ext cx="60483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Support,</a:t>
            </a:r>
          </a:p>
          <a:p>
            <a:r>
              <a:rPr lang="fr-FR" sz="5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information,</a:t>
            </a:r>
          </a:p>
          <a:p>
            <a:r>
              <a:rPr lang="fr-FR" sz="5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assistance,</a:t>
            </a:r>
          </a:p>
          <a:p>
            <a:r>
              <a:rPr lang="fr-FR" sz="5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dépôts en texte intégral</a:t>
            </a:r>
          </a:p>
        </p:txBody>
      </p:sp>
    </p:spTree>
    <p:extLst>
      <p:ext uri="{BB962C8B-B14F-4D97-AF65-F5344CB8AC3E}">
        <p14:creationId xmlns:p14="http://schemas.microsoft.com/office/powerpoint/2010/main" val="1893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7"/>
          <a:stretch/>
        </p:blipFill>
        <p:spPr>
          <a:xfrm>
            <a:off x="7092280" y="260647"/>
            <a:ext cx="1782530" cy="646043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520" y="1293326"/>
            <a:ext cx="6552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  <a:ea typeface="Adobe Fan Heiti Std B" pitchFamily="34" charset="-128"/>
                <a:cs typeface="Consolas" panose="020B0609020204030204" pitchFamily="49" charset="0"/>
              </a:rPr>
              <a:t>Pourquoi déposer vos articles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Adobe Fan Heiti Std B" pitchFamily="34" charset="-128"/>
                <a:cs typeface="Consolas" panose="020B0609020204030204" pitchFamily="49" charset="0"/>
              </a:rPr>
              <a:t>en texte intégral 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  <a:ea typeface="Adobe Fan Heiti Std B" pitchFamily="34" charset="-128"/>
                <a:cs typeface="Consolas" panose="020B0609020204030204" pitchFamily="49" charset="0"/>
              </a:rPr>
              <a:t>dans HAL?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  <a:ea typeface="Adobe Fan Heiti Std B" pitchFamily="34" charset="-128"/>
                <a:cs typeface="Consolas" panose="020B0609020204030204" pitchFamily="49" charset="0"/>
              </a:rPr>
              <a:t>Pour permettre à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Adobe Fan Heiti Std B" pitchFamily="34" charset="-128"/>
                <a:cs typeface="Consolas" panose="020B0609020204030204" pitchFamily="49" charset="0"/>
              </a:rPr>
              <a:t>TOUS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  <a:ea typeface="Adobe Fan Heiti Std B" pitchFamily="34" charset="-128"/>
                <a:cs typeface="Consolas" panose="020B0609020204030204" pitchFamily="49" charset="0"/>
              </a:rPr>
              <a:t>* d’accéder aux publications scientifiques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  <a:ea typeface="Adobe Fan Heiti Std B" pitchFamily="34" charset="-128"/>
                <a:cs typeface="Consolas" panose="020B0609020204030204" pitchFamily="49" charset="0"/>
              </a:rPr>
              <a:t>Pour augmenter la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Adobe Fan Heiti Std B" pitchFamily="34" charset="-128"/>
                <a:cs typeface="Consolas" panose="020B0609020204030204" pitchFamily="49" charset="0"/>
              </a:rPr>
              <a:t>visibilité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  <a:ea typeface="Adobe Fan Heiti Std B" pitchFamily="34" charset="-128"/>
                <a:cs typeface="Consolas" panose="020B0609020204030204" pitchFamily="49" charset="0"/>
              </a:rPr>
              <a:t> de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Adobe Fan Heiti Std B" pitchFamily="34" charset="-128"/>
                <a:cs typeface="Consolas" panose="020B0609020204030204" pitchFamily="49" charset="0"/>
              </a:rPr>
              <a:t>TOUTES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  <a:ea typeface="Adobe Fan Heiti Std B" pitchFamily="34" charset="-128"/>
                <a:cs typeface="Consolas" panose="020B0609020204030204" pitchFamily="49" charset="0"/>
              </a:rPr>
              <a:t> vos productions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  <a:ea typeface="Adobe Fan Heiti Std B" pitchFamily="34" charset="-128"/>
                <a:cs typeface="Consolas" panose="020B0609020204030204" pitchFamily="49" charset="0"/>
              </a:rPr>
              <a:t>Pour bénéficier de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Adobe Fan Heiti Std B" pitchFamily="34" charset="-128"/>
                <a:cs typeface="Consolas" panose="020B0609020204030204" pitchFamily="49" charset="0"/>
              </a:rPr>
              <a:t>services associés 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  <a:ea typeface="Adobe Fan Heiti Std B" pitchFamily="34" charset="-128"/>
              <a:cs typeface="Consolas" panose="020B0609020204030204" pitchFamily="49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7473" y="2996952"/>
            <a:ext cx="623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*TOUS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= (notamment)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chercheurs et étudiants : au-delà des questions budgétaires, faciliter les recherches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interdisciplinaires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start-up,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PME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innovantes et scientifiques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associations de malades et médecins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robots pour la fouille de texte et de données (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TDM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)</a:t>
            </a:r>
            <a:endParaRPr lang="fr-FR" sz="20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3315" y="104055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Pourquoi déposer?</a:t>
            </a:r>
            <a:endParaRPr lang="fr-FR" sz="5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5259143"/>
            <a:ext cx="673224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>
                <a:solidFill>
                  <a:srgbClr val="002060"/>
                </a:solidFill>
                <a:latin typeface="Corbel" panose="020B0503020204020204" pitchFamily="34" charset="0"/>
              </a:rPr>
              <a:t>ROBINSON, Marc, 2012. Tout le monde doit pouvoir lire la </a:t>
            </a:r>
            <a:r>
              <a:rPr lang="fr-FR" sz="1200" dirty="0" smtClean="0">
                <a:solidFill>
                  <a:srgbClr val="002060"/>
                </a:solidFill>
                <a:latin typeface="Corbel" panose="020B0503020204020204" pitchFamily="34" charset="0"/>
              </a:rPr>
              <a:t>littérature </a:t>
            </a:r>
            <a:r>
              <a:rPr lang="fr-FR" sz="1200" dirty="0">
                <a:solidFill>
                  <a:srgbClr val="002060"/>
                </a:solidFill>
                <a:latin typeface="Corbel" panose="020B0503020204020204" pitchFamily="34" charset="0"/>
              </a:rPr>
              <a:t>scientifique, j’y tiens #</a:t>
            </a:r>
            <a:r>
              <a:rPr lang="fr-FR" sz="1200" dirty="0" err="1">
                <a:solidFill>
                  <a:srgbClr val="002060"/>
                </a:solidFill>
                <a:latin typeface="Corbel" panose="020B0503020204020204" pitchFamily="34" charset="0"/>
              </a:rPr>
              <a:t>openaccess</a:t>
            </a:r>
            <a:r>
              <a:rPr lang="fr-FR" sz="1200" dirty="0">
                <a:solidFill>
                  <a:srgbClr val="002060"/>
                </a:solidFill>
                <a:latin typeface="Corbel" panose="020B0503020204020204" pitchFamily="34" charset="0"/>
              </a:rPr>
              <a:t>. In : </a:t>
            </a:r>
            <a:r>
              <a:rPr lang="fr-FR" sz="1200" i="1" dirty="0">
                <a:solidFill>
                  <a:srgbClr val="002060"/>
                </a:solidFill>
                <a:latin typeface="Corbel" panose="020B0503020204020204" pitchFamily="34" charset="0"/>
              </a:rPr>
              <a:t>Tout se passe comme </a:t>
            </a:r>
            <a:r>
              <a:rPr lang="fr-FR" sz="1200" i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si</a:t>
            </a:r>
            <a:r>
              <a:rPr lang="fr-FR" sz="1200" dirty="0" smtClean="0">
                <a:solidFill>
                  <a:srgbClr val="002060"/>
                </a:solidFill>
                <a:latin typeface="Corbel" panose="020B0503020204020204" pitchFamily="34" charset="0"/>
              </a:rPr>
              <a:t>. </a:t>
            </a:r>
            <a:r>
              <a:rPr lang="fr-FR" sz="1200" dirty="0">
                <a:solidFill>
                  <a:srgbClr val="002060"/>
                </a:solidFill>
                <a:latin typeface="Corbel" panose="020B0503020204020204" pitchFamily="34" charset="0"/>
              </a:rPr>
              <a:t>1 juin 2012. </a:t>
            </a:r>
            <a:r>
              <a:rPr lang="fr-FR" sz="1200" dirty="0" smtClean="0">
                <a:solidFill>
                  <a:srgbClr val="002060"/>
                </a:solidFill>
                <a:latin typeface="Corbel" panose="020B0503020204020204" pitchFamily="34" charset="0"/>
              </a:rPr>
              <a:t>Disponible sur</a:t>
            </a:r>
            <a:r>
              <a:rPr lang="fr-FR" sz="1200" dirty="0">
                <a:solidFill>
                  <a:srgbClr val="002060"/>
                </a:solidFill>
                <a:latin typeface="Corbel" panose="020B0503020204020204" pitchFamily="34" charset="0"/>
              </a:rPr>
              <a:t> : http://toutsepassecommesi.cafe-sciences.org/2012/06/01/tout-le-monde-doit-pouvoir-lire-la-literature-scientifique-jy-tiens-openaccess/. </a:t>
            </a:r>
          </a:p>
          <a:p>
            <a:pPr>
              <a:spcAft>
                <a:spcPts val="600"/>
              </a:spcAft>
            </a:pPr>
            <a:r>
              <a:rPr lang="fr-FR" sz="1200" dirty="0">
                <a:solidFill>
                  <a:srgbClr val="002060"/>
                </a:solidFill>
                <a:latin typeface="Corbel" panose="020B0503020204020204" pitchFamily="34" charset="0"/>
              </a:rPr>
              <a:t>TENNANT, Jonathan P., WALDNER, François, JACQUES, Damien C., MASUZZO, Paola, COLLISTER, Lauren B. et HARTGERINK, Chris. H. J., 2016. The </a:t>
            </a:r>
            <a:r>
              <a:rPr lang="fr-FR" sz="1200" dirty="0" err="1">
                <a:solidFill>
                  <a:srgbClr val="002060"/>
                </a:solidFill>
                <a:latin typeface="Corbel" panose="020B0503020204020204" pitchFamily="34" charset="0"/>
              </a:rPr>
              <a:t>academic</a:t>
            </a:r>
            <a:r>
              <a:rPr lang="fr-FR" sz="1200" dirty="0">
                <a:solidFill>
                  <a:srgbClr val="002060"/>
                </a:solidFill>
                <a:latin typeface="Corbel" panose="020B0503020204020204" pitchFamily="34" charset="0"/>
              </a:rPr>
              <a:t>, </a:t>
            </a:r>
            <a:r>
              <a:rPr lang="fr-FR" sz="1200" dirty="0" err="1">
                <a:solidFill>
                  <a:srgbClr val="002060"/>
                </a:solidFill>
                <a:latin typeface="Corbel" panose="020B0503020204020204" pitchFamily="34" charset="0"/>
              </a:rPr>
              <a:t>economic</a:t>
            </a:r>
            <a:r>
              <a:rPr lang="fr-FR" sz="1200" dirty="0">
                <a:solidFill>
                  <a:srgbClr val="002060"/>
                </a:solidFill>
                <a:latin typeface="Corbel" panose="020B0503020204020204" pitchFamily="34" charset="0"/>
              </a:rPr>
              <a:t> and </a:t>
            </a:r>
            <a:r>
              <a:rPr lang="fr-FR" sz="1200" dirty="0" err="1">
                <a:solidFill>
                  <a:srgbClr val="002060"/>
                </a:solidFill>
                <a:latin typeface="Corbel" panose="020B0503020204020204" pitchFamily="34" charset="0"/>
              </a:rPr>
              <a:t>societal</a:t>
            </a:r>
            <a:r>
              <a:rPr lang="fr-FR" sz="1200" dirty="0">
                <a:solidFill>
                  <a:srgbClr val="002060"/>
                </a:solidFill>
                <a:latin typeface="Corbel" panose="020B0503020204020204" pitchFamily="34" charset="0"/>
              </a:rPr>
              <a:t> impacts of Open Access: an </a:t>
            </a:r>
            <a:r>
              <a:rPr lang="fr-FR" sz="1200" dirty="0" err="1">
                <a:solidFill>
                  <a:srgbClr val="002060"/>
                </a:solidFill>
                <a:latin typeface="Corbel" panose="020B0503020204020204" pitchFamily="34" charset="0"/>
              </a:rPr>
              <a:t>evidence-based</a:t>
            </a:r>
            <a:r>
              <a:rPr lang="fr-FR" sz="1200" dirty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fr-FR" sz="1200" dirty="0" err="1">
                <a:solidFill>
                  <a:srgbClr val="002060"/>
                </a:solidFill>
                <a:latin typeface="Corbel" panose="020B0503020204020204" pitchFamily="34" charset="0"/>
              </a:rPr>
              <a:t>review</a:t>
            </a:r>
            <a:r>
              <a:rPr lang="fr-FR" sz="1200" dirty="0">
                <a:solidFill>
                  <a:srgbClr val="002060"/>
                </a:solidFill>
                <a:latin typeface="Corbel" panose="020B0503020204020204" pitchFamily="34" charset="0"/>
              </a:rPr>
              <a:t>. In : </a:t>
            </a:r>
            <a:r>
              <a:rPr lang="fr-FR" sz="1200" i="1" dirty="0">
                <a:solidFill>
                  <a:srgbClr val="002060"/>
                </a:solidFill>
                <a:latin typeface="Corbel" panose="020B0503020204020204" pitchFamily="34" charset="0"/>
              </a:rPr>
              <a:t>F1000Research</a:t>
            </a:r>
            <a:r>
              <a:rPr lang="fr-FR" sz="1200" dirty="0">
                <a:solidFill>
                  <a:srgbClr val="002060"/>
                </a:solidFill>
                <a:latin typeface="Corbel" panose="020B0503020204020204" pitchFamily="34" charset="0"/>
              </a:rPr>
              <a:t>. 21 septembre 2016. Vol. 5, p. 632. DOI 10.12688/f1000research.8460.3. </a:t>
            </a:r>
            <a:endParaRPr lang="fr-FR" sz="1200" dirty="0">
              <a:solidFill>
                <a:srgbClr val="002060"/>
              </a:solidFill>
              <a:effectLst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3808" y="6309320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Corbel" panose="020B0503020204020204" pitchFamily="34" charset="0"/>
              </a:rPr>
              <a:t>https://hal.archives-ouvertes.fr/MATISSE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95536" y="18864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 Matisse</a:t>
            </a:r>
            <a:br>
              <a:rPr lang="fr-FR" sz="5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5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"/>
          <a:stretch/>
        </p:blipFill>
        <p:spPr>
          <a:xfrm>
            <a:off x="611560" y="1194855"/>
            <a:ext cx="7539186" cy="508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6392887"/>
            <a:ext cx="81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Corbel" panose="020B0503020204020204" pitchFamily="34" charset="0"/>
              </a:rPr>
              <a:t>http://www.matisse.upmc.fr/fr/la_recherche/reporting.html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95536" y="18864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 Matisse</a:t>
            </a:r>
            <a:br>
              <a:rPr lang="fr-FR" sz="5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5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192688" cy="498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5944" y="332656"/>
            <a:ext cx="8229600" cy="1143000"/>
          </a:xfrm>
        </p:spPr>
        <p:txBody>
          <a:bodyPr>
            <a:noAutofit/>
          </a:bodyPr>
          <a:lstStyle/>
          <a:p>
            <a:r>
              <a:rPr lang="fr-FR" sz="5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Corpus initial</a:t>
            </a:r>
            <a:r>
              <a:rPr lang="fr-FR" sz="5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r-FR" sz="5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5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340768"/>
            <a:ext cx="418966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Liste d’articles fournie par </a:t>
            </a:r>
            <a:r>
              <a:rPr lang="fr-FR" sz="4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le </a:t>
            </a:r>
            <a:r>
              <a:rPr lang="fr-FR" sz="44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Labex</a:t>
            </a:r>
            <a:r>
              <a:rPr lang="fr-FR" sz="4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endParaRPr lang="fr-FR" sz="4400" dirty="0" smtClean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4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Complétée par une liste extraite du Web of Science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82" y="1916832"/>
            <a:ext cx="460851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21773" y="1090879"/>
            <a:ext cx="8210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4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Le </a:t>
            </a:r>
            <a:r>
              <a:rPr lang="fr-FR" sz="4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support HAL-UPMC dépose systématiquement les </a:t>
            </a:r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articles open </a:t>
            </a:r>
            <a:r>
              <a:rPr lang="fr-FR" sz="4000" dirty="0" err="1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access</a:t>
            </a:r>
            <a:endParaRPr lang="fr-FR" sz="4000" dirty="0" smtClean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166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Nouveaux articles</a:t>
            </a:r>
            <a:endParaRPr lang="fr-FR" sz="5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40" y="2924944"/>
            <a:ext cx="78105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7630" y="1772816"/>
            <a:ext cx="80687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4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Le support HAL-UPMC dépose pour vous vos articles en texte intégral : </a:t>
            </a:r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envoyez vos articles dans leur version manuscrit accepté </a:t>
            </a:r>
            <a:r>
              <a:rPr lang="fr-FR" sz="4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(sans mise en page éditeur) à </a:t>
            </a:r>
            <a:r>
              <a:rPr lang="fr-FR" sz="4000" dirty="0" smtClean="0">
                <a:solidFill>
                  <a:srgbClr val="002060"/>
                </a:solidFill>
                <a:latin typeface="Corbel" panose="020B0503020204020204" pitchFamily="34" charset="0"/>
                <a:hlinkClick r:id="rId2"/>
              </a:rPr>
              <a:t>halupmc@upmc.fr</a:t>
            </a:r>
            <a:r>
              <a:rPr lang="fr-FR" sz="4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, au format PDF, Word, etc</a:t>
            </a:r>
            <a:r>
              <a:rPr lang="fr-FR" sz="4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.</a:t>
            </a:r>
            <a:endParaRPr lang="fr-FR" sz="4000" dirty="0" smtClean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166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Nouveaux articles</a:t>
            </a:r>
            <a:endParaRPr lang="fr-FR" sz="5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5944" y="332656"/>
            <a:ext cx="8229600" cy="1143000"/>
          </a:xfrm>
        </p:spPr>
        <p:txBody>
          <a:bodyPr>
            <a:noAutofit/>
          </a:bodyPr>
          <a:lstStyle/>
          <a:p>
            <a:r>
              <a:rPr lang="fr-FR" sz="5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Dépôts en texte intégral</a:t>
            </a:r>
            <a:r>
              <a:rPr lang="fr-FR" sz="5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r-FR" sz="5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5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24744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Envoyez la version manuscrit accepté de  vos articles à : </a:t>
            </a:r>
            <a:r>
              <a:rPr lang="fr-FR" sz="4000" dirty="0" smtClean="0">
                <a:solidFill>
                  <a:srgbClr val="002060"/>
                </a:solidFill>
                <a:latin typeface="Corbel" panose="020B0503020204020204" pitchFamily="34" charset="0"/>
                <a:hlinkClick r:id="rId2"/>
              </a:rPr>
              <a:t>halupmc@upmc.fr</a:t>
            </a:r>
            <a:endParaRPr lang="fr-FR" sz="4000" dirty="0" smtClean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65944" y="2564904"/>
            <a:ext cx="84609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Corbel" panose="020B0503020204020204" pitchFamily="34" charset="0"/>
              </a:rPr>
              <a:t>Manuscrit accepté 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≠ PDF final mis en forme par l’éditeur</a:t>
            </a:r>
          </a:p>
          <a:p>
            <a:r>
              <a:rPr lang="fr-FR" sz="2800" dirty="0">
                <a:solidFill>
                  <a:srgbClr val="002060"/>
                </a:solidFill>
                <a:latin typeface="Corbel" panose="020B0503020204020204" pitchFamily="34" charset="0"/>
              </a:rPr>
              <a:t>Manuscrit accepté 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≠ </a:t>
            </a:r>
            <a:r>
              <a:rPr lang="fr-FR" sz="2800" i="1" dirty="0" err="1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proofs</a:t>
            </a:r>
            <a:endParaRPr lang="fr-FR" sz="2800" i="1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r>
              <a:rPr lang="fr-FR" sz="2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Manuscrit accepté = fichier(s) non mis en forme par l’éditeur, sans indication de copyright :</a:t>
            </a:r>
          </a:p>
          <a:p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PDF ou Word incluant tout le contenu de l’article + </a:t>
            </a:r>
            <a:r>
              <a:rPr lang="fr-FR" sz="2800" i="1" dirty="0" err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supplementary</a:t>
            </a:r>
            <a:r>
              <a:rPr lang="fr-FR" sz="2800" i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fr-FR" sz="2800" i="1" dirty="0" err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material</a:t>
            </a:r>
            <a:endParaRPr lang="fr-FR" sz="2800" i="1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r>
              <a:rPr lang="fr-FR" sz="2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ou</a:t>
            </a:r>
          </a:p>
          <a:p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Word + fichiers image + fichiers table + </a:t>
            </a:r>
            <a:r>
              <a:rPr lang="fr-FR" sz="2800" i="1" dirty="0" err="1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supplementary</a:t>
            </a:r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fr-FR" sz="2800" i="1" dirty="0" err="1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material</a:t>
            </a:r>
            <a:endParaRPr lang="fr-FR" sz="2800" i="1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623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2257425" cy="2857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9832" y="1772816"/>
            <a:ext cx="5832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Corbel" panose="020B0503020204020204" pitchFamily="34" charset="0"/>
              </a:rPr>
              <a:t>La loi pour une République numérique promulguée le 8 octobre 2016 comporte un article dédié au libre accès aux articles scientifiques, l’article 30.</a:t>
            </a:r>
          </a:p>
          <a:p>
            <a:r>
              <a:rPr lang="fr-FR" sz="2400" dirty="0">
                <a:solidFill>
                  <a:srgbClr val="002060"/>
                </a:solidFill>
                <a:latin typeface="Corbel" panose="020B0503020204020204" pitchFamily="34" charset="0"/>
              </a:rPr>
              <a:t>En bref, tous les articles scientifiques issus de la recherche publique peuvent désormais être déposés dans HAL :</a:t>
            </a:r>
          </a:p>
          <a:p>
            <a:pPr marL="800100" lvl="1" indent="-342900">
              <a:buFont typeface="Corbel" panose="020B0503020204020204" pitchFamily="34" charset="0"/>
              <a:buChar char="›"/>
            </a:pPr>
            <a:r>
              <a:rPr lang="fr-FR" sz="2400" dirty="0">
                <a:solidFill>
                  <a:srgbClr val="002060"/>
                </a:solidFill>
                <a:latin typeface="Corbel" panose="020B0503020204020204" pitchFamily="34" charset="0"/>
              </a:rPr>
              <a:t>dans leur version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manuscrit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accepté</a:t>
            </a:r>
            <a:r>
              <a:rPr lang="fr-FR" sz="2400" dirty="0">
                <a:solidFill>
                  <a:srgbClr val="002060"/>
                </a:solidFill>
                <a:latin typeface="Corbel" panose="020B0503020204020204" pitchFamily="34" charset="0"/>
              </a:rPr>
              <a:t>,</a:t>
            </a:r>
          </a:p>
          <a:p>
            <a:pPr marL="800100" lvl="1" indent="-342900">
              <a:buFont typeface="Corbel" panose="020B0503020204020204" pitchFamily="34" charset="0"/>
              <a:buChar char="›"/>
            </a:pPr>
            <a:r>
              <a:rPr lang="fr-FR" sz="2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avec </a:t>
            </a:r>
            <a:r>
              <a:rPr lang="fr-FR" sz="2400" dirty="0">
                <a:solidFill>
                  <a:srgbClr val="002060"/>
                </a:solidFill>
                <a:latin typeface="Corbel" panose="020B0503020204020204" pitchFamily="34" charset="0"/>
              </a:rPr>
              <a:t>un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embargo maximum de 6 mois</a:t>
            </a:r>
            <a:r>
              <a:rPr lang="fr-FR" sz="2400" dirty="0">
                <a:solidFill>
                  <a:srgbClr val="002060"/>
                </a:solidFill>
                <a:latin typeface="Corbel" panose="020B0503020204020204" pitchFamily="34" charset="0"/>
              </a:rPr>
              <a:t>,</a:t>
            </a:r>
          </a:p>
          <a:p>
            <a:r>
              <a:rPr lang="fr-FR" sz="2400" dirty="0">
                <a:solidFill>
                  <a:srgbClr val="002060"/>
                </a:solidFill>
                <a:latin typeface="Corbel" panose="020B0503020204020204" pitchFamily="34" charset="0"/>
              </a:rPr>
              <a:t>quelle que soit la politique de libre accès de l’éditeur.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95536" y="18864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Dépôts en texte intégral</a:t>
            </a:r>
            <a:br>
              <a:rPr lang="fr-FR" sz="5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5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725144"/>
            <a:ext cx="2135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060"/>
                </a:solidFill>
                <a:latin typeface="Corbel" panose="020B0503020204020204" pitchFamily="34" charset="0"/>
                <a:hlinkClick r:id="rId3"/>
              </a:rPr>
              <a:t>Article </a:t>
            </a:r>
            <a:r>
              <a:rPr lang="fr-FR" sz="1600" dirty="0">
                <a:solidFill>
                  <a:srgbClr val="002060"/>
                </a:solidFill>
                <a:latin typeface="Corbel" panose="020B0503020204020204" pitchFamily="34" charset="0"/>
                <a:hlinkClick r:id="rId3"/>
              </a:rPr>
              <a:t>30</a:t>
            </a:r>
            <a:r>
              <a:rPr lang="fr-FR" sz="1600" dirty="0">
                <a:solidFill>
                  <a:srgbClr val="002060"/>
                </a:solidFill>
                <a:latin typeface="Corbel" panose="020B0503020204020204" pitchFamily="34" charset="0"/>
              </a:rPr>
              <a:t> de la loi pour une République </a:t>
            </a:r>
            <a:r>
              <a:rPr lang="fr-FR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numérique sur </a:t>
            </a:r>
            <a:r>
              <a:rPr lang="fr-FR" sz="1600" dirty="0" err="1">
                <a:solidFill>
                  <a:srgbClr val="002060"/>
                </a:solidFill>
                <a:latin typeface="Corbel" panose="020B0503020204020204" pitchFamily="34" charset="0"/>
              </a:rPr>
              <a:t>Legifrance</a:t>
            </a:r>
            <a:r>
              <a:rPr lang="fr-FR" sz="1600" dirty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098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338</Words>
  <Application>Microsoft Office PowerPoint</Application>
  <PresentationFormat>Affichage à l'écran (4:3)</PresentationFormat>
  <Paragraphs>52</Paragraphs>
  <Slides>11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Adobe Fan Heiti Std B</vt:lpstr>
      <vt:lpstr>Arial</vt:lpstr>
      <vt:lpstr>Calibri</vt:lpstr>
      <vt:lpstr>Consolas</vt:lpstr>
      <vt:lpstr>Corbel</vt:lpstr>
      <vt:lpstr>Tahoma</vt:lpstr>
      <vt:lpstr>Thème Office</vt:lpstr>
      <vt:lpstr>Présentation PowerPoint</vt:lpstr>
      <vt:lpstr>Présentation PowerPoint</vt:lpstr>
      <vt:lpstr>Présentation PowerPoint</vt:lpstr>
      <vt:lpstr>Présentation PowerPoint</vt:lpstr>
      <vt:lpstr>Corpus initial </vt:lpstr>
      <vt:lpstr>Présentation PowerPoint</vt:lpstr>
      <vt:lpstr>Présentation PowerPoint</vt:lpstr>
      <vt:lpstr>Dépôts en texte intégral </vt:lpstr>
      <vt:lpstr>Présentation PowerPoint</vt:lpstr>
      <vt:lpstr>Critère HAL-Matisse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FLAMERIE DE LACHAPELLE Frederique</dc:creator>
  <cp:lastModifiedBy>FLAMERIE DE LACHAPELLE Frederique</cp:lastModifiedBy>
  <cp:revision>42</cp:revision>
  <dcterms:created xsi:type="dcterms:W3CDTF">2016-04-20T08:12:34Z</dcterms:created>
  <dcterms:modified xsi:type="dcterms:W3CDTF">2017-07-03T07:53:10Z</dcterms:modified>
</cp:coreProperties>
</file>